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57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C0881-E157-4BBD-B8C8-156931C2E8E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3F626A5-0886-4D24-9478-B25FB3B6DB65}">
      <dgm:prSet phldrT="[Text]"/>
      <dgm:spPr/>
      <dgm:t>
        <a:bodyPr/>
        <a:lstStyle/>
        <a:p>
          <a:r>
            <a:rPr lang="en-IN" dirty="0" smtClean="0">
              <a:solidFill>
                <a:srgbClr val="FF0000"/>
              </a:solidFill>
            </a:rPr>
            <a:t>PREHISTORY </a:t>
          </a:r>
          <a:r>
            <a:rPr lang="en-IN" dirty="0" smtClean="0"/>
            <a:t>–NO WRITTEN RECORDS</a:t>
          </a:r>
          <a:endParaRPr lang="en-IN" dirty="0"/>
        </a:p>
      </dgm:t>
    </dgm:pt>
    <dgm:pt modelId="{EC607D2C-52D0-4F9F-B057-0B7A71DC2921}" type="parTrans" cxnId="{066230B2-F32A-4592-8EB3-1CD9DB31D2D2}">
      <dgm:prSet/>
      <dgm:spPr/>
      <dgm:t>
        <a:bodyPr/>
        <a:lstStyle/>
        <a:p>
          <a:endParaRPr lang="en-IN"/>
        </a:p>
      </dgm:t>
    </dgm:pt>
    <dgm:pt modelId="{A8FC994F-E189-4A40-8380-C8860C0420AA}" type="sibTrans" cxnId="{066230B2-F32A-4592-8EB3-1CD9DB31D2D2}">
      <dgm:prSet/>
      <dgm:spPr/>
      <dgm:t>
        <a:bodyPr/>
        <a:lstStyle/>
        <a:p>
          <a:endParaRPr lang="en-IN"/>
        </a:p>
      </dgm:t>
    </dgm:pt>
    <dgm:pt modelId="{2538338B-0D14-43F6-AA1D-E1A50B105212}">
      <dgm:prSet phldrT="[Text]"/>
      <dgm:spPr/>
      <dgm:t>
        <a:bodyPr/>
        <a:lstStyle/>
        <a:p>
          <a:r>
            <a:rPr lang="en-IN" dirty="0" smtClean="0">
              <a:solidFill>
                <a:srgbClr val="FF0000"/>
              </a:solidFill>
            </a:rPr>
            <a:t>PROTOHISTORY</a:t>
          </a:r>
          <a:r>
            <a:rPr lang="en-IN" dirty="0" smtClean="0"/>
            <a:t> – WRITTEN RECORDS</a:t>
          </a:r>
          <a:endParaRPr lang="en-IN" dirty="0"/>
        </a:p>
      </dgm:t>
    </dgm:pt>
    <dgm:pt modelId="{665F4E8E-4812-4AB5-8530-B8AFBD2A6556}" type="parTrans" cxnId="{56362A32-C661-4F21-8DC4-C0566E97F8AD}">
      <dgm:prSet/>
      <dgm:spPr/>
      <dgm:t>
        <a:bodyPr/>
        <a:lstStyle/>
        <a:p>
          <a:endParaRPr lang="en-IN"/>
        </a:p>
      </dgm:t>
    </dgm:pt>
    <dgm:pt modelId="{AA9D7C58-BDF5-4420-96E7-07DD2CE0F0F2}" type="sibTrans" cxnId="{56362A32-C661-4F21-8DC4-C0566E97F8AD}">
      <dgm:prSet/>
      <dgm:spPr/>
      <dgm:t>
        <a:bodyPr/>
        <a:lstStyle/>
        <a:p>
          <a:endParaRPr lang="en-IN"/>
        </a:p>
      </dgm:t>
    </dgm:pt>
    <dgm:pt modelId="{313E1122-38EC-4B88-8884-1CF97A94A1AB}">
      <dgm:prSet phldrT="[Text]"/>
      <dgm:spPr/>
      <dgm:t>
        <a:bodyPr/>
        <a:lstStyle/>
        <a:p>
          <a:r>
            <a:rPr lang="en-IN" dirty="0" smtClean="0">
              <a:solidFill>
                <a:srgbClr val="FF0000"/>
              </a:solidFill>
            </a:rPr>
            <a:t>HISTORY</a:t>
          </a:r>
          <a:r>
            <a:rPr lang="en-IN" dirty="0" smtClean="0"/>
            <a:t>- INVENTION OF WRITING</a:t>
          </a:r>
          <a:endParaRPr lang="en-IN" dirty="0"/>
        </a:p>
      </dgm:t>
    </dgm:pt>
    <dgm:pt modelId="{8168805A-063E-49F6-9C95-FE2BF66D1AB6}" type="parTrans" cxnId="{34EB532C-16E6-4E96-8609-FA4F187FF63A}">
      <dgm:prSet/>
      <dgm:spPr/>
      <dgm:t>
        <a:bodyPr/>
        <a:lstStyle/>
        <a:p>
          <a:endParaRPr lang="en-IN"/>
        </a:p>
      </dgm:t>
    </dgm:pt>
    <dgm:pt modelId="{345A5166-4F37-48B9-A6EB-C276A40D9699}" type="sibTrans" cxnId="{34EB532C-16E6-4E96-8609-FA4F187FF63A}">
      <dgm:prSet/>
      <dgm:spPr/>
      <dgm:t>
        <a:bodyPr/>
        <a:lstStyle/>
        <a:p>
          <a:endParaRPr lang="en-IN"/>
        </a:p>
      </dgm:t>
    </dgm:pt>
    <dgm:pt modelId="{8234C8D8-0E8B-4667-A2B2-4CB1C7EFAB73}" type="pres">
      <dgm:prSet presAssocID="{7C8C0881-E157-4BBD-B8C8-156931C2E8E9}" presName="compositeShape" presStyleCnt="0">
        <dgm:presLayoutVars>
          <dgm:dir/>
          <dgm:resizeHandles/>
        </dgm:presLayoutVars>
      </dgm:prSet>
      <dgm:spPr/>
    </dgm:pt>
    <dgm:pt modelId="{A795C356-6323-44A5-9DA7-E0403983969D}" type="pres">
      <dgm:prSet presAssocID="{7C8C0881-E157-4BBD-B8C8-156931C2E8E9}" presName="pyramid" presStyleLbl="node1" presStyleIdx="0" presStyleCnt="1"/>
      <dgm:spPr/>
    </dgm:pt>
    <dgm:pt modelId="{2ABDD480-5AEC-4319-B28F-DDE514EDD4B3}" type="pres">
      <dgm:prSet presAssocID="{7C8C0881-E157-4BBD-B8C8-156931C2E8E9}" presName="theList" presStyleCnt="0"/>
      <dgm:spPr/>
    </dgm:pt>
    <dgm:pt modelId="{7BD3564F-9682-45AA-8227-4BDD6BEC9CE1}" type="pres">
      <dgm:prSet presAssocID="{D3F626A5-0886-4D24-9478-B25FB3B6DB6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0C195F-7809-42C3-8124-0E34D5C5EDD5}" type="pres">
      <dgm:prSet presAssocID="{D3F626A5-0886-4D24-9478-B25FB3B6DB65}" presName="aSpace" presStyleCnt="0"/>
      <dgm:spPr/>
    </dgm:pt>
    <dgm:pt modelId="{FDAAA821-F316-4043-AED1-4F71EF0502B9}" type="pres">
      <dgm:prSet presAssocID="{2538338B-0D14-43F6-AA1D-E1A50B10521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0FA4A3-9BAC-42E8-9D2B-CC2FCA673707}" type="pres">
      <dgm:prSet presAssocID="{2538338B-0D14-43F6-AA1D-E1A50B105212}" presName="aSpace" presStyleCnt="0"/>
      <dgm:spPr/>
    </dgm:pt>
    <dgm:pt modelId="{4EE62EF2-6110-4B07-956C-BFB237F8E9CB}" type="pres">
      <dgm:prSet presAssocID="{313E1122-38EC-4B88-8884-1CF97A94A1A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99345D-772E-4DB8-9834-2EB06D7645F0}" type="pres">
      <dgm:prSet presAssocID="{313E1122-38EC-4B88-8884-1CF97A94A1AB}" presName="aSpace" presStyleCnt="0"/>
      <dgm:spPr/>
    </dgm:pt>
  </dgm:ptLst>
  <dgm:cxnLst>
    <dgm:cxn modelId="{FDF5C5DA-017A-48D1-A8A2-4A5BE9A039E9}" type="presOf" srcId="{313E1122-38EC-4B88-8884-1CF97A94A1AB}" destId="{4EE62EF2-6110-4B07-956C-BFB237F8E9CB}" srcOrd="0" destOrd="0" presId="urn:microsoft.com/office/officeart/2005/8/layout/pyramid2"/>
    <dgm:cxn modelId="{7DF5B7F7-FA47-4E0D-8F10-20ED6793239A}" type="presOf" srcId="{7C8C0881-E157-4BBD-B8C8-156931C2E8E9}" destId="{8234C8D8-0E8B-4667-A2B2-4CB1C7EFAB73}" srcOrd="0" destOrd="0" presId="urn:microsoft.com/office/officeart/2005/8/layout/pyramid2"/>
    <dgm:cxn modelId="{066230B2-F32A-4592-8EB3-1CD9DB31D2D2}" srcId="{7C8C0881-E157-4BBD-B8C8-156931C2E8E9}" destId="{D3F626A5-0886-4D24-9478-B25FB3B6DB65}" srcOrd="0" destOrd="0" parTransId="{EC607D2C-52D0-4F9F-B057-0B7A71DC2921}" sibTransId="{A8FC994F-E189-4A40-8380-C8860C0420AA}"/>
    <dgm:cxn modelId="{539CB639-6012-4931-BBCA-A75599245F38}" type="presOf" srcId="{D3F626A5-0886-4D24-9478-B25FB3B6DB65}" destId="{7BD3564F-9682-45AA-8227-4BDD6BEC9CE1}" srcOrd="0" destOrd="0" presId="urn:microsoft.com/office/officeart/2005/8/layout/pyramid2"/>
    <dgm:cxn modelId="{34EB532C-16E6-4E96-8609-FA4F187FF63A}" srcId="{7C8C0881-E157-4BBD-B8C8-156931C2E8E9}" destId="{313E1122-38EC-4B88-8884-1CF97A94A1AB}" srcOrd="2" destOrd="0" parTransId="{8168805A-063E-49F6-9C95-FE2BF66D1AB6}" sibTransId="{345A5166-4F37-48B9-A6EB-C276A40D9699}"/>
    <dgm:cxn modelId="{56362A32-C661-4F21-8DC4-C0566E97F8AD}" srcId="{7C8C0881-E157-4BBD-B8C8-156931C2E8E9}" destId="{2538338B-0D14-43F6-AA1D-E1A50B105212}" srcOrd="1" destOrd="0" parTransId="{665F4E8E-4812-4AB5-8530-B8AFBD2A6556}" sibTransId="{AA9D7C58-BDF5-4420-96E7-07DD2CE0F0F2}"/>
    <dgm:cxn modelId="{5F83FC8F-7507-4C60-AE59-35CA69429699}" type="presOf" srcId="{2538338B-0D14-43F6-AA1D-E1A50B105212}" destId="{FDAAA821-F316-4043-AED1-4F71EF0502B9}" srcOrd="0" destOrd="0" presId="urn:microsoft.com/office/officeart/2005/8/layout/pyramid2"/>
    <dgm:cxn modelId="{C0F27D80-9194-461C-8767-4B29A885987F}" type="presParOf" srcId="{8234C8D8-0E8B-4667-A2B2-4CB1C7EFAB73}" destId="{A795C356-6323-44A5-9DA7-E0403983969D}" srcOrd="0" destOrd="0" presId="urn:microsoft.com/office/officeart/2005/8/layout/pyramid2"/>
    <dgm:cxn modelId="{4287EA6F-98FB-4D4B-BABF-2BE98CB0F64F}" type="presParOf" srcId="{8234C8D8-0E8B-4667-A2B2-4CB1C7EFAB73}" destId="{2ABDD480-5AEC-4319-B28F-DDE514EDD4B3}" srcOrd="1" destOrd="0" presId="urn:microsoft.com/office/officeart/2005/8/layout/pyramid2"/>
    <dgm:cxn modelId="{3D213837-1E76-41F5-B70E-3EC35A6B52DC}" type="presParOf" srcId="{2ABDD480-5AEC-4319-B28F-DDE514EDD4B3}" destId="{7BD3564F-9682-45AA-8227-4BDD6BEC9CE1}" srcOrd="0" destOrd="0" presId="urn:microsoft.com/office/officeart/2005/8/layout/pyramid2"/>
    <dgm:cxn modelId="{1F1CE3F8-427D-4896-ADC7-21D824ED745E}" type="presParOf" srcId="{2ABDD480-5AEC-4319-B28F-DDE514EDD4B3}" destId="{BC0C195F-7809-42C3-8124-0E34D5C5EDD5}" srcOrd="1" destOrd="0" presId="urn:microsoft.com/office/officeart/2005/8/layout/pyramid2"/>
    <dgm:cxn modelId="{AB9D7996-3777-4DD9-B5F4-183FAA1A8E3E}" type="presParOf" srcId="{2ABDD480-5AEC-4319-B28F-DDE514EDD4B3}" destId="{FDAAA821-F316-4043-AED1-4F71EF0502B9}" srcOrd="2" destOrd="0" presId="urn:microsoft.com/office/officeart/2005/8/layout/pyramid2"/>
    <dgm:cxn modelId="{1DA80ED9-4C7F-49A0-B5D0-7A031D6B0B67}" type="presParOf" srcId="{2ABDD480-5AEC-4319-B28F-DDE514EDD4B3}" destId="{870FA4A3-9BAC-42E8-9D2B-CC2FCA673707}" srcOrd="3" destOrd="0" presId="urn:microsoft.com/office/officeart/2005/8/layout/pyramid2"/>
    <dgm:cxn modelId="{92F710E7-A222-43A6-89D9-8B4B795A4279}" type="presParOf" srcId="{2ABDD480-5AEC-4319-B28F-DDE514EDD4B3}" destId="{4EE62EF2-6110-4B07-956C-BFB237F8E9CB}" srcOrd="4" destOrd="0" presId="urn:microsoft.com/office/officeart/2005/8/layout/pyramid2"/>
    <dgm:cxn modelId="{5991C812-A4C8-48E8-832C-ECB403104FB2}" type="presParOf" srcId="{2ABDD480-5AEC-4319-B28F-DDE514EDD4B3}" destId="{6999345D-772E-4DB8-9834-2EB06D7645F0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34BF-77CD-4F64-A15C-8CD89B3DECC8}" type="datetimeFigureOut">
              <a:rPr lang="en-US" smtClean="0"/>
              <a:pPr/>
              <a:t>6/23/2020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BC7B-AE3A-4A1F-958A-295D61E4834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48" y="321437"/>
            <a:ext cx="15201952" cy="5079240"/>
          </a:xfrm>
        </p:spPr>
        <p:txBody>
          <a:bodyPr/>
          <a:lstStyle/>
          <a:p>
            <a:r>
              <a:rPr lang="en-IN" dirty="0" smtClean="0"/>
              <a:t>WELCOME EVERYONE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036343"/>
            <a:ext cx="12801600" cy="3421857"/>
          </a:xfrm>
        </p:spPr>
        <p:txBody>
          <a:bodyPr/>
          <a:lstStyle/>
          <a:p>
            <a:r>
              <a:rPr lang="en-IN" dirty="0" smtClean="0"/>
              <a:t>SOCIAL SCIENCE</a:t>
            </a:r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5817426" y="4433651"/>
            <a:ext cx="8429684" cy="353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n-IN" sz="3600" b="1" dirty="0" smtClean="0"/>
              <a:t>SOCIAL SCIENCE</a:t>
            </a:r>
            <a:endParaRPr lang="en-IN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132" y="274638"/>
            <a:ext cx="10727472" cy="1143000"/>
          </a:xfrm>
        </p:spPr>
        <p:txBody>
          <a:bodyPr/>
          <a:lstStyle/>
          <a:p>
            <a:r>
              <a:rPr lang="en-IN" dirty="0" smtClean="0"/>
              <a:t>CALENDARS/DATES IN HISTORY</a:t>
            </a:r>
            <a:endParaRPr lang="en-IN" dirty="0"/>
          </a:p>
        </p:txBody>
      </p:sp>
      <p:pic>
        <p:nvPicPr>
          <p:cNvPr id="5122" name="Picture 2" descr="C:\Users\welcome1\Desktop\AMBI SNS\PICTURES\loh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400300"/>
            <a:ext cx="18287998" cy="7565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039" y="274638"/>
            <a:ext cx="9969189" cy="1143000"/>
          </a:xfrm>
        </p:spPr>
        <p:txBody>
          <a:bodyPr/>
          <a:lstStyle/>
          <a:p>
            <a:r>
              <a:rPr lang="en-IN" dirty="0" smtClean="0"/>
              <a:t>GEOGRAPHICAL FRAMEWORK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93" y="3122341"/>
            <a:ext cx="12734692" cy="4817327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IMPORTANT ROLE IN THE HISTORY OF INDIA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HIMALAYAS- NATURAL BARRIER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INDUS AND GANGA ARE FERTILE REGIONS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RIVER VALLEYS WERE PEOPLE SETTLED FIRST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PEOPLE GROW CROPS EASILY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DETERMINES THE DEVELOPMENT OF AREA.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 1GRADE 6 /HISTORYKARUNAMBIGAI/SNS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624" y="274638"/>
            <a:ext cx="8229600" cy="1143000"/>
          </a:xfrm>
        </p:spPr>
        <p:txBody>
          <a:bodyPr/>
          <a:lstStyle/>
          <a:p>
            <a:r>
              <a:rPr lang="en-IN" dirty="0" smtClean="0"/>
              <a:t>SOURCES OF HISTORY</a:t>
            </a:r>
            <a:endParaRPr lang="en-IN" dirty="0"/>
          </a:p>
        </p:txBody>
      </p:sp>
      <p:sp>
        <p:nvSpPr>
          <p:cNvPr id="5" name="Flowchart: Process 4"/>
          <p:cNvSpPr/>
          <p:nvPr/>
        </p:nvSpPr>
        <p:spPr>
          <a:xfrm>
            <a:off x="2334736" y="3013953"/>
            <a:ext cx="5000660" cy="7500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n-IN" sz="3200" dirty="0" smtClean="0"/>
              <a:t>ARCHAEOLOGICAL </a:t>
            </a:r>
            <a:endParaRPr lang="en-IN" sz="3200" dirty="0"/>
          </a:p>
        </p:txBody>
      </p:sp>
      <p:sp>
        <p:nvSpPr>
          <p:cNvPr id="6" name="Flowchart: Process 5"/>
          <p:cNvSpPr/>
          <p:nvPr/>
        </p:nvSpPr>
        <p:spPr>
          <a:xfrm>
            <a:off x="10429884" y="3214674"/>
            <a:ext cx="5000660" cy="7500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n-IN" sz="3200" dirty="0" smtClean="0"/>
              <a:t>LITERARY</a:t>
            </a:r>
            <a:endParaRPr lang="en-IN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572" y="8572524"/>
            <a:ext cx="4572032" cy="141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welcome1\Desktop\AMBI SNS\PICTURES\monu-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581" y="6215071"/>
            <a:ext cx="3143270" cy="1797902"/>
          </a:xfrm>
          <a:prstGeom prst="rect">
            <a:avLst/>
          </a:prstGeom>
          <a:noFill/>
        </p:spPr>
      </p:pic>
      <p:pic>
        <p:nvPicPr>
          <p:cNvPr id="2052" name="Picture 4" descr="C:\Users\welcome1\Desktop\AMBI SNS\PICTURES\insc-ar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08" y="4286245"/>
            <a:ext cx="2275612" cy="128587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1521" y="4714873"/>
            <a:ext cx="32956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58644" y="6965169"/>
            <a:ext cx="4429156" cy="27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112" y="274638"/>
            <a:ext cx="10192214" cy="1143000"/>
          </a:xfrm>
        </p:spPr>
        <p:txBody>
          <a:bodyPr/>
          <a:lstStyle/>
          <a:p>
            <a:r>
              <a:rPr lang="en-IN" dirty="0" smtClean="0"/>
              <a:t>ARCHAEOLOGICAL SOURCES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649" y="3189248"/>
            <a:ext cx="13253168" cy="5823301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INSCRIPTIONS</a:t>
            </a:r>
          </a:p>
          <a:p>
            <a:endParaRPr lang="en-IN" b="1" dirty="0" smtClean="0"/>
          </a:p>
          <a:p>
            <a:r>
              <a:rPr lang="en-IN" b="1" dirty="0" smtClean="0">
                <a:solidFill>
                  <a:srgbClr val="C00000"/>
                </a:solidFill>
              </a:rPr>
              <a:t>MONUMENTS</a:t>
            </a:r>
          </a:p>
          <a:p>
            <a:endParaRPr lang="en-IN" b="1" dirty="0" smtClean="0"/>
          </a:p>
          <a:p>
            <a:r>
              <a:rPr lang="en-IN" b="1" dirty="0" smtClean="0">
                <a:solidFill>
                  <a:srgbClr val="C00000"/>
                </a:solidFill>
              </a:rPr>
              <a:t>ARTEFACTS</a:t>
            </a:r>
          </a:p>
          <a:p>
            <a:endParaRPr lang="en-IN" b="1" dirty="0" smtClean="0"/>
          </a:p>
          <a:p>
            <a:r>
              <a:rPr lang="en-IN" b="1" dirty="0" smtClean="0">
                <a:solidFill>
                  <a:srgbClr val="C00000"/>
                </a:solidFill>
              </a:rPr>
              <a:t>COINS</a:t>
            </a:r>
          </a:p>
          <a:p>
            <a:endParaRPr lang="en-IN" dirty="0"/>
          </a:p>
        </p:txBody>
      </p:sp>
      <p:sp>
        <p:nvSpPr>
          <p:cNvPr id="4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 1GRADE 6 /HISTORYKARUNAMBIGAI/SNS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4" y="274638"/>
            <a:ext cx="9166302" cy="1143000"/>
          </a:xfrm>
        </p:spPr>
        <p:txBody>
          <a:bodyPr/>
          <a:lstStyle/>
          <a:p>
            <a:r>
              <a:rPr lang="en-IN" dirty="0" smtClean="0"/>
              <a:t>LITERARY SOURCES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56" y="3100039"/>
            <a:ext cx="7315200" cy="3026124"/>
          </a:xfrm>
        </p:spPr>
        <p:txBody>
          <a:bodyPr>
            <a:normAutofit/>
          </a:bodyPr>
          <a:lstStyle/>
          <a:p>
            <a:r>
              <a:rPr lang="en-IN" b="1" dirty="0" smtClean="0"/>
              <a:t>RELIGIOUS LITERATURE</a:t>
            </a:r>
          </a:p>
          <a:p>
            <a:endParaRPr lang="en-IN" b="1" dirty="0" smtClean="0"/>
          </a:p>
          <a:p>
            <a:r>
              <a:rPr lang="en-IN" b="1" dirty="0" smtClean="0"/>
              <a:t>SECULAR LITERATURE</a:t>
            </a:r>
            <a:endParaRPr lang="en-IN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668" y="274638"/>
            <a:ext cx="9121698" cy="1143000"/>
          </a:xfrm>
        </p:spPr>
        <p:txBody>
          <a:bodyPr/>
          <a:lstStyle/>
          <a:p>
            <a:r>
              <a:rPr lang="en-IN" dirty="0" smtClean="0"/>
              <a:t>SOURCES OF HISTORY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20" y="2357418"/>
            <a:ext cx="15573484" cy="6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286876" y="5143500"/>
            <a:ext cx="5143536" cy="934320"/>
          </a:xfrm>
          <a:prstGeom prst="rect">
            <a:avLst/>
          </a:prstGeom>
          <a:noFill/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coins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30280" y="8036739"/>
            <a:ext cx="342902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n-IN" dirty="0" smtClean="0"/>
              <a:t>Not included</a:t>
            </a:r>
            <a:endParaRPr lang="en-IN" dirty="0"/>
          </a:p>
        </p:txBody>
      </p:sp>
      <p:sp>
        <p:nvSpPr>
          <p:cNvPr id="6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 1GRADE 6 /HISTORYKARUNAMBIGAI/SNS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229" y="274638"/>
            <a:ext cx="7694341" cy="1143000"/>
          </a:xfrm>
        </p:spPr>
        <p:txBody>
          <a:bodyPr/>
          <a:lstStyle/>
          <a:p>
            <a:r>
              <a:rPr lang="en-IN" dirty="0" smtClean="0"/>
              <a:t>RECAPITULATION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7220" y="2400301"/>
            <a:ext cx="14518887" cy="73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8287998" cy="111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CASE/ PROBLEM / EVENT/ BRAINSTORMING </a:t>
            </a: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RELATED TO THE CONCEPT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506" y="274638"/>
            <a:ext cx="10593659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0070C0"/>
                </a:solidFill>
              </a:rPr>
              <a:t>INSTRUCTIONS TO STUDENTS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362" y="2921620"/>
            <a:ext cx="15121054" cy="7025268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DRESS PROPERLY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ALWAYS KEEP THE MICROPHONE  ONAND CAMERA UNMUTED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ARRANGE A COMPATIBLE INTERNET CONNECTIVITY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KEEP ALL THE ITEMS LIKE TEXTBOOK ,PEN READY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ENTER THE CLASSROOM IN TIME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PROMPTLY RETURN AFTER BREAKS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USE CHAT BOX FOR RESPONSES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QUIT IMMEDIATELY AFTER THE SESSION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PARENTS TO REMAIN PASSIVE OBSERVERS</a:t>
            </a:r>
            <a:endParaRPr lang="en-IN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4" y="274638"/>
            <a:ext cx="9523142" cy="1143000"/>
          </a:xfrm>
        </p:spPr>
        <p:txBody>
          <a:bodyPr/>
          <a:lstStyle/>
          <a:p>
            <a:r>
              <a:rPr lang="en-IN" dirty="0" smtClean="0"/>
              <a:t>ABOUT SOCIAL SCIENCE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48" y="3568390"/>
            <a:ext cx="8452625" cy="5441795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WHY DO WE STUDY SOCIAL SCIENCE?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WHAT DO YOU KNOW ABOUT PAST?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WHY STUDY HISTORY?</a:t>
            </a:r>
          </a:p>
          <a:p>
            <a:endParaRPr lang="en-IN" dirty="0"/>
          </a:p>
        </p:txBody>
      </p:sp>
      <p:sp>
        <p:nvSpPr>
          <p:cNvPr id="4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 1GRADE 6 /HISTORYKARUNAMBIGAI/SNS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4" y="274638"/>
            <a:ext cx="8497230" cy="1143000"/>
          </a:xfrm>
        </p:spPr>
        <p:txBody>
          <a:bodyPr/>
          <a:lstStyle/>
          <a:p>
            <a:r>
              <a:rPr lang="en-IN" dirty="0" smtClean="0"/>
              <a:t>SOCIAL SCIENCE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059" y="2497872"/>
            <a:ext cx="15366379" cy="6869151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How do we study social science?</a:t>
            </a:r>
          </a:p>
          <a:p>
            <a:endParaRPr lang="en-IN" b="1" dirty="0" smtClean="0">
              <a:solidFill>
                <a:schemeClr val="tx1"/>
              </a:solidFill>
            </a:endParaRPr>
          </a:p>
          <a:p>
            <a:r>
              <a:rPr lang="en-IN" b="1" dirty="0" smtClean="0">
                <a:solidFill>
                  <a:schemeClr val="tx1"/>
                </a:solidFill>
              </a:rPr>
              <a:t>How To Do It?</a:t>
            </a:r>
          </a:p>
          <a:p>
            <a:endParaRPr lang="en-IN" b="1" dirty="0" smtClean="0">
              <a:solidFill>
                <a:schemeClr val="tx1"/>
              </a:solidFill>
            </a:endParaRPr>
          </a:p>
          <a:p>
            <a:r>
              <a:rPr lang="en-IN" b="1" dirty="0" smtClean="0">
                <a:solidFill>
                  <a:schemeClr val="tx1"/>
                </a:solidFill>
              </a:rPr>
              <a:t>Give your whole attention to your study. Find a quiet spot to work. ...</a:t>
            </a:r>
          </a:p>
          <a:p>
            <a:endParaRPr lang="en-IN" b="1" dirty="0" smtClean="0">
              <a:solidFill>
                <a:schemeClr val="tx1"/>
              </a:solidFill>
            </a:endParaRPr>
          </a:p>
          <a:p>
            <a:r>
              <a:rPr lang="en-IN" b="1" dirty="0" smtClean="0">
                <a:solidFill>
                  <a:schemeClr val="tx1"/>
                </a:solidFill>
              </a:rPr>
              <a:t>Organize what you need to learn. Think about your subject. ...</a:t>
            </a:r>
          </a:p>
          <a:p>
            <a:endParaRPr lang="en-IN" b="1" dirty="0" smtClean="0">
              <a:solidFill>
                <a:schemeClr val="tx1"/>
              </a:solidFill>
            </a:endParaRPr>
          </a:p>
          <a:p>
            <a:r>
              <a:rPr lang="en-IN" b="1" dirty="0" smtClean="0">
                <a:solidFill>
                  <a:schemeClr val="tx1"/>
                </a:solidFill>
              </a:rPr>
              <a:t>Make sense of what you know. Now think about the information you have organized. ...</a:t>
            </a:r>
          </a:p>
          <a:p>
            <a:endParaRPr lang="en-IN" b="1" dirty="0" smtClean="0">
              <a:solidFill>
                <a:schemeClr val="tx1"/>
              </a:solidFill>
            </a:endParaRPr>
          </a:p>
          <a:p>
            <a:r>
              <a:rPr lang="en-IN" b="1" dirty="0" smtClean="0">
                <a:solidFill>
                  <a:schemeClr val="tx1"/>
                </a:solidFill>
              </a:rPr>
              <a:t>Rehearse what you know. Now that you understand the subject, you'll need to remember it.</a:t>
            </a:r>
          </a:p>
          <a:p>
            <a:endParaRPr lang="en-IN" dirty="0"/>
          </a:p>
        </p:txBody>
      </p:sp>
      <p:sp>
        <p:nvSpPr>
          <p:cNvPr id="4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 1GRADE 6 /HISTORYKARUNAMBIGAI/SNS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78" y="274637"/>
            <a:ext cx="11508058" cy="2134025"/>
          </a:xfrm>
        </p:spPr>
        <p:txBody>
          <a:bodyPr>
            <a:normAutofit/>
          </a:bodyPr>
          <a:lstStyle/>
          <a:p>
            <a:r>
              <a:rPr lang="en-IN" dirty="0" smtClean="0"/>
              <a:t>WHY DO WE STUDY SOCIAL SCIENCE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878" y="4237463"/>
            <a:ext cx="12511668" cy="5151864"/>
          </a:xfrm>
        </p:spPr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It is important to study social sciences because they are about what it 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means to be human. When we better understand ourselves, we can 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better understand how the world works. Once we understand that, we are able to identify root causes of society's problems and find more effective solutions.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 1GRADE 6 /HISTORYKARUNAMBIGAI/SNS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274638"/>
            <a:ext cx="6779941" cy="1143000"/>
          </a:xfrm>
        </p:spPr>
        <p:txBody>
          <a:bodyPr/>
          <a:lstStyle/>
          <a:p>
            <a:r>
              <a:rPr lang="en-IN" dirty="0" smtClean="0"/>
              <a:t>HISTORY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welcome1\Desktop\AMBI SNS\PICTURES\LO-H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444" y="1717288"/>
            <a:ext cx="17248209" cy="793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062" y="274638"/>
            <a:ext cx="9656957" cy="1143000"/>
          </a:xfrm>
        </p:spPr>
        <p:txBody>
          <a:bodyPr/>
          <a:lstStyle/>
          <a:p>
            <a:r>
              <a:rPr lang="en-IN" dirty="0" smtClean="0"/>
              <a:t>DEFINE HISTORY</a:t>
            </a:r>
            <a:endParaRPr lang="en-IN" dirty="0"/>
          </a:p>
        </p:txBody>
      </p:sp>
      <p:pic>
        <p:nvPicPr>
          <p:cNvPr id="3074" name="Picture 2" descr="C:\Users\welcome1\Desktop\AMBI SNS\PICTURES\loh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00" y="2464575"/>
            <a:ext cx="15573484" cy="728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1\Desktop\AMBI SNS\PICTURES\loh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917" y="423746"/>
            <a:ext cx="14474283" cy="9277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063" y="274638"/>
            <a:ext cx="7716643" cy="1143000"/>
          </a:xfrm>
        </p:spPr>
        <p:txBody>
          <a:bodyPr/>
          <a:lstStyle/>
          <a:p>
            <a:r>
              <a:rPr lang="en-IN" dirty="0" smtClean="0"/>
              <a:t>FRAMES OF HISTORY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400301"/>
          <a:ext cx="16459200" cy="678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 1GRADE 6 /HISTORYKARUNAMBIGAI/SNS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291</Words>
  <PresentationFormat>Custom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WELCOME EVERYONE</vt:lpstr>
      <vt:lpstr>INSTRUCTIONS TO STUDENTS</vt:lpstr>
      <vt:lpstr>ABOUT SOCIAL SCIENCE</vt:lpstr>
      <vt:lpstr>SOCIAL SCIENCE</vt:lpstr>
      <vt:lpstr>WHY DO WE STUDY SOCIAL SCIENCE</vt:lpstr>
      <vt:lpstr>HISTORY</vt:lpstr>
      <vt:lpstr>DEFINE HISTORY</vt:lpstr>
      <vt:lpstr>Slide 8</vt:lpstr>
      <vt:lpstr>FRAMES OF HISTORY</vt:lpstr>
      <vt:lpstr>CALENDARS/DATES IN HISTORY</vt:lpstr>
      <vt:lpstr>GEOGRAPHICAL FRAMEWORK</vt:lpstr>
      <vt:lpstr>SOURCES OF HISTORY</vt:lpstr>
      <vt:lpstr>ARCHAEOLOGICAL SOURCES</vt:lpstr>
      <vt:lpstr>LITERARY SOURCES</vt:lpstr>
      <vt:lpstr>SOURCES OF HISTORY</vt:lpstr>
      <vt:lpstr>RECAPITULATION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21</cp:revision>
  <dcterms:created xsi:type="dcterms:W3CDTF">2006-08-16T00:00:00Z</dcterms:created>
  <dcterms:modified xsi:type="dcterms:W3CDTF">2020-06-23T10:19:35Z</dcterms:modified>
</cp:coreProperties>
</file>